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658"/>
    <p:restoredTop sz="73997"/>
  </p:normalViewPr>
  <p:slideViewPr>
    <p:cSldViewPr snapToGrid="0" snapToObjects="1">
      <p:cViewPr varScale="1">
        <p:scale>
          <a:sx n="76" d="100"/>
          <a:sy n="76" d="100"/>
        </p:scale>
        <p:origin x="216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hdphoto1.wdp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AD975F-2222-4E42-8715-22316AA13F78}" type="datetimeFigureOut">
              <a:rPr lang="en-US" smtClean="0"/>
              <a:t>5/11/20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146C2-BA36-7F43-9A2E-E930FD321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621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402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2536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2225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245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5278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119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166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137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71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47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62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298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471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63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477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058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823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749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C3D132-D1D1-7143-8D9E-40A2E6CAAC4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880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739370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latin typeface="+mn-lt"/>
              </a:rPr>
              <a:t>Poems and Early </a:t>
            </a:r>
            <a:r>
              <a:rPr lang="en-US" sz="4800" b="1" smtClean="0">
                <a:latin typeface="+mn-lt"/>
              </a:rPr>
              <a:t>Child </a:t>
            </a:r>
            <a:br>
              <a:rPr lang="en-US" sz="4800" b="1" smtClean="0">
                <a:latin typeface="+mn-lt"/>
              </a:rPr>
            </a:br>
            <a:r>
              <a:rPr lang="en-US" sz="4800" b="1" smtClean="0">
                <a:latin typeface="+mn-lt"/>
              </a:rPr>
              <a:t>Language Development</a:t>
            </a:r>
            <a:endParaRPr lang="en-US" sz="4800" b="1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85526" y="3898650"/>
            <a:ext cx="2101515" cy="1167063"/>
          </a:xfrm>
        </p:spPr>
        <p:txBody>
          <a:bodyPr/>
          <a:lstStyle/>
          <a:p>
            <a:r>
              <a:rPr lang="en-US" dirty="0" smtClean="0"/>
              <a:t>Zhen Jiang</a:t>
            </a:r>
          </a:p>
          <a:p>
            <a:r>
              <a:rPr lang="en-US" dirty="0" smtClean="0"/>
              <a:t>May 13, 2020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3137429"/>
            <a:ext cx="483870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533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29029"/>
            <a:ext cx="10515600" cy="897171"/>
          </a:xfrm>
        </p:spPr>
        <p:txBody>
          <a:bodyPr/>
          <a:lstStyle/>
          <a:p>
            <a:pPr algn="ctr"/>
            <a:r>
              <a:rPr lang="en-US" b="1" dirty="0" smtClean="0">
                <a:latin typeface="+mn-lt"/>
              </a:rPr>
              <a:t>Introduction</a:t>
            </a:r>
            <a:endParaRPr lang="en-US" b="1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6000"/>
                    </a14:imgEffect>
                    <a14:imgEffect>
                      <a14:brightnessContrast bright="2000" contrast="2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5958" y="1313307"/>
            <a:ext cx="3593431" cy="5283134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405686" y="1645106"/>
            <a:ext cx="5222785" cy="1323439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45000"/>
                  <a:lumOff val="55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000000"/>
                </a:solidFill>
              </a:rPr>
              <a:t>E</a:t>
            </a:r>
            <a:r>
              <a:rPr lang="en-US" sz="2000" b="0" i="0" dirty="0" smtClean="0">
                <a:solidFill>
                  <a:srgbClr val="000000"/>
                </a:solidFill>
                <a:effectLst/>
              </a:rPr>
              <a:t>ffective: simplicity and brevity of thought.</a:t>
            </a:r>
          </a:p>
          <a:p>
            <a:endParaRPr lang="en-US" sz="2000" dirty="0">
              <a:solidFill>
                <a:srgbClr val="000000"/>
              </a:solidFill>
            </a:endParaRPr>
          </a:p>
          <a:p>
            <a:r>
              <a:rPr lang="en-US" sz="2000" dirty="0" smtClean="0">
                <a:solidFill>
                  <a:srgbClr val="000000"/>
                </a:solidFill>
              </a:rPr>
              <a:t>Helps children pay attention to the </a:t>
            </a:r>
            <a:r>
              <a:rPr lang="en-US" sz="2000" dirty="0" smtClean="0">
                <a:solidFill>
                  <a:srgbClr val="000000"/>
                </a:solidFill>
              </a:rPr>
              <a:t>patterns </a:t>
            </a:r>
            <a:r>
              <a:rPr lang="en-US" sz="2000" dirty="0" smtClean="0">
                <a:solidFill>
                  <a:srgbClr val="000000"/>
                </a:solidFill>
              </a:rPr>
              <a:t>of language &amp; encourages vocabulary</a:t>
            </a:r>
            <a:r>
              <a:rPr lang="en-US" sz="2000" dirty="0" smtClean="0">
                <a:solidFill>
                  <a:srgbClr val="000000"/>
                </a:solidFill>
              </a:rPr>
              <a:t>.</a:t>
            </a:r>
            <a:endParaRPr lang="en-US" sz="2000" dirty="0" smtClean="0">
              <a:solidFill>
                <a:srgbClr val="00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504341" y="1136759"/>
            <a:ext cx="10254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0" dirty="0" smtClean="0">
                <a:solidFill>
                  <a:srgbClr val="0070C0"/>
                </a:solidFill>
                <a:effectLst/>
              </a:rPr>
              <a:t>Poetry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504341" y="3451513"/>
            <a:ext cx="939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mtClean="0">
                <a:solidFill>
                  <a:srgbClr val="0070C0"/>
                </a:solidFill>
              </a:rPr>
              <a:t>Aims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000586" y="3945062"/>
            <a:ext cx="3686214" cy="707886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45000"/>
                  <a:lumOff val="55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pPr algn="ctr"/>
            <a:r>
              <a:rPr lang="en-US" sz="2000" dirty="0" smtClean="0"/>
              <a:t>Provide </a:t>
            </a:r>
            <a:r>
              <a:rPr lang="en-US" sz="2000" dirty="0" smtClean="0"/>
              <a:t>suggestions for </a:t>
            </a:r>
            <a:r>
              <a:rPr lang="en-US" sz="2000" dirty="0" smtClean="0"/>
              <a:t>early child language educator </a:t>
            </a:r>
            <a:r>
              <a:rPr lang="en-US" sz="2000" dirty="0" smtClean="0"/>
              <a:t>regarding</a:t>
            </a:r>
            <a:endParaRPr lang="en-US" sz="2000" dirty="0"/>
          </a:p>
        </p:txBody>
      </p:sp>
      <p:sp>
        <p:nvSpPr>
          <p:cNvPr id="25" name="Oval 24"/>
          <p:cNvSpPr/>
          <p:nvPr/>
        </p:nvSpPr>
        <p:spPr>
          <a:xfrm>
            <a:off x="2651207" y="3271838"/>
            <a:ext cx="849230" cy="522623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5"/>
          <a:srcRect t="23617" r="85" b="23264"/>
          <a:stretch/>
        </p:blipFill>
        <p:spPr>
          <a:xfrm>
            <a:off x="5875870" y="5441623"/>
            <a:ext cx="4469716" cy="133307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822267" y="3699278"/>
            <a:ext cx="2641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E</a:t>
            </a:r>
            <a:r>
              <a:rPr lang="en-US" sz="2000" dirty="0" smtClean="0"/>
              <a:t>mphasis </a:t>
            </a:r>
            <a:r>
              <a:rPr lang="en-US" sz="2000" smtClean="0"/>
              <a:t>on teaching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8822267" y="4102320"/>
            <a:ext cx="2641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</a:t>
            </a:r>
            <a:r>
              <a:rPr lang="en-US" sz="2000" dirty="0" smtClean="0"/>
              <a:t>iff. between genders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8822270" y="4508715"/>
            <a:ext cx="2641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Emotional change</a:t>
            </a:r>
            <a:endParaRPr lang="en-US" sz="2000" dirty="0"/>
          </a:p>
        </p:txBody>
      </p:sp>
      <p:sp>
        <p:nvSpPr>
          <p:cNvPr id="5" name="Left Bracket 4"/>
          <p:cNvSpPr/>
          <p:nvPr/>
        </p:nvSpPr>
        <p:spPr>
          <a:xfrm>
            <a:off x="8703733" y="3783943"/>
            <a:ext cx="203199" cy="1038335"/>
          </a:xfrm>
          <a:prstGeom prst="leftBracket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313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07974"/>
            <a:ext cx="10515600" cy="920748"/>
          </a:xfrm>
        </p:spPr>
        <p:txBody>
          <a:bodyPr/>
          <a:lstStyle/>
          <a:p>
            <a:pPr algn="ctr"/>
            <a:r>
              <a:rPr lang="en-US" b="1" dirty="0" smtClean="0">
                <a:latin typeface="+mn-lt"/>
              </a:rPr>
              <a:t>Dataset</a:t>
            </a:r>
            <a:endParaRPr lang="en-US" b="1" dirty="0">
              <a:latin typeface="+mn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7755" y="1300158"/>
            <a:ext cx="415766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 smtClean="0">
                <a:solidFill>
                  <a:srgbClr val="0070C0"/>
                </a:solidFill>
              </a:rPr>
              <a:t>Poki</a:t>
            </a:r>
            <a:r>
              <a:rPr lang="en-US" sz="2400" b="1" dirty="0" smtClean="0">
                <a:solidFill>
                  <a:srgbClr val="0070C0"/>
                </a:solidFill>
              </a:rPr>
              <a:t> Dataset </a:t>
            </a:r>
            <a:r>
              <a:rPr lang="en-US" sz="2400" dirty="0" smtClean="0">
                <a:solidFill>
                  <a:srgbClr val="0070C0"/>
                </a:solidFill>
              </a:rPr>
              <a:t>(11MB)</a:t>
            </a:r>
          </a:p>
          <a:p>
            <a:pPr algn="ctr"/>
            <a:r>
              <a:rPr lang="en-US" sz="1000" dirty="0" smtClean="0"/>
              <a:t>https://</a:t>
            </a:r>
            <a:r>
              <a:rPr lang="en-US" sz="1000" dirty="0" err="1" smtClean="0"/>
              <a:t>github.com</a:t>
            </a:r>
            <a:r>
              <a:rPr lang="en-US" sz="1000" dirty="0" smtClean="0"/>
              <a:t>/</a:t>
            </a:r>
            <a:r>
              <a:rPr lang="en-US" sz="1000" dirty="0" err="1" smtClean="0"/>
              <a:t>whipson</a:t>
            </a:r>
            <a:r>
              <a:rPr lang="en-US" sz="1000" dirty="0" smtClean="0"/>
              <a:t>/</a:t>
            </a:r>
            <a:r>
              <a:rPr lang="en-US" sz="1000" dirty="0" err="1" smtClean="0"/>
              <a:t>PoKi</a:t>
            </a:r>
            <a:r>
              <a:rPr lang="en-US" sz="1000" dirty="0" smtClean="0"/>
              <a:t>-Poems-by-Kids/blob/master/</a:t>
            </a:r>
            <a:r>
              <a:rPr lang="en-US" sz="1000" dirty="0" err="1" smtClean="0"/>
              <a:t>README.md</a:t>
            </a:r>
            <a:endParaRPr lang="en-US" sz="1000" dirty="0"/>
          </a:p>
        </p:txBody>
      </p:sp>
      <p:sp>
        <p:nvSpPr>
          <p:cNvPr id="9" name="TextBox 8"/>
          <p:cNvSpPr txBox="1"/>
          <p:nvPr/>
        </p:nvSpPr>
        <p:spPr>
          <a:xfrm>
            <a:off x="838200" y="2106583"/>
            <a:ext cx="4676775" cy="1631216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45000"/>
                  <a:lumOff val="55000"/>
                </a:schemeClr>
              </a:gs>
            </a:gsLst>
            <a:lin ang="5400000" scaled="0"/>
          </a:gradFill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  <a:r>
              <a:rPr lang="en-US" sz="2000" dirty="0" smtClean="0"/>
              <a:t> corpus of 61,330 poems.</a:t>
            </a:r>
          </a:p>
          <a:p>
            <a:endParaRPr lang="en-US" sz="2000" dirty="0" smtClean="0"/>
          </a:p>
          <a:p>
            <a:r>
              <a:rPr lang="en-US" sz="2000" dirty="0"/>
              <a:t>W</a:t>
            </a:r>
            <a:r>
              <a:rPr lang="en-US" sz="2000" dirty="0" smtClean="0"/>
              <a:t>ritten by children from grades 1 to 12.</a:t>
            </a:r>
          </a:p>
          <a:p>
            <a:endParaRPr lang="en-US" sz="2000" dirty="0" smtClean="0"/>
          </a:p>
          <a:p>
            <a:r>
              <a:rPr lang="en-US" sz="2000" dirty="0"/>
              <a:t>E</a:t>
            </a:r>
            <a:r>
              <a:rPr lang="en-US" sz="2000" dirty="0" smtClean="0"/>
              <a:t>specially useful in studying child language.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10124"/>
              </p:ext>
            </p:extLst>
          </p:nvPr>
        </p:nvGraphicFramePr>
        <p:xfrm>
          <a:off x="5809248" y="1371597"/>
          <a:ext cx="6077952" cy="50901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48827"/>
                <a:gridCol w="442912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Means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unique identifier for each poem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grade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school grade (1-12)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author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first name of author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valence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Means valence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arousal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Means arousal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dominance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Means dominance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anger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Means anger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Means fear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sadness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Means sadness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Means joy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words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 number of non stop words within poem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gender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probable gender based on author name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1772694" y="4544499"/>
            <a:ext cx="375506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990000"/>
                </a:solidFill>
              </a:rPr>
              <a:t>E</a:t>
            </a:r>
            <a:r>
              <a:rPr lang="en-US" sz="2400" dirty="0" smtClean="0">
                <a:solidFill>
                  <a:srgbClr val="990000"/>
                </a:solidFill>
                <a:effectLst/>
              </a:rPr>
              <a:t>motional words:</a:t>
            </a:r>
            <a:r>
              <a:rPr lang="en-US" sz="2400" dirty="0" smtClean="0"/>
              <a:t> </a:t>
            </a:r>
          </a:p>
          <a:p>
            <a:r>
              <a:rPr lang="en-US" sz="2000" dirty="0" smtClean="0"/>
              <a:t>Scored by intensity analyzed by the NRC Emotion Intensity lexicon. </a:t>
            </a:r>
            <a:endParaRPr lang="en-US" sz="2000" dirty="0"/>
          </a:p>
        </p:txBody>
      </p:sp>
      <p:sp>
        <p:nvSpPr>
          <p:cNvPr id="13" name="Rectangle 12"/>
          <p:cNvSpPr/>
          <p:nvPr/>
        </p:nvSpPr>
        <p:spPr>
          <a:xfrm>
            <a:off x="6029325" y="2886075"/>
            <a:ext cx="1171575" cy="2557464"/>
          </a:xfrm>
          <a:prstGeom prst="rect">
            <a:avLst/>
          </a:prstGeom>
          <a:noFill/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 rot="19953875">
            <a:off x="5219377" y="4382070"/>
            <a:ext cx="757260" cy="238569"/>
          </a:xfrm>
          <a:prstGeom prst="rightArrow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tx1">
                  <a:lumMod val="50000"/>
                  <a:lumOff val="50000"/>
                </a:schemeClr>
              </a:gs>
            </a:gsLst>
            <a:lin ang="7200000" scaled="0"/>
          </a:gra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153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7957"/>
            <a:ext cx="10515600" cy="949325"/>
          </a:xfrm>
        </p:spPr>
        <p:txBody>
          <a:bodyPr/>
          <a:lstStyle/>
          <a:p>
            <a:pPr algn="ctr"/>
            <a:r>
              <a:rPr lang="en-US" b="1" dirty="0" smtClean="0">
                <a:latin typeface="+mn-lt"/>
              </a:rPr>
              <a:t>Data Analysis</a:t>
            </a:r>
            <a:endParaRPr lang="en-US" b="1" dirty="0"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35774" y="768498"/>
            <a:ext cx="937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mtClean="0">
                <a:solidFill>
                  <a:srgbClr val="0070C0"/>
                </a:solidFill>
              </a:rPr>
              <a:t>Aim 1</a:t>
            </a:r>
          </a:p>
        </p:txBody>
      </p:sp>
      <p:sp>
        <p:nvSpPr>
          <p:cNvPr id="5" name="Rectangle 4"/>
          <p:cNvSpPr/>
          <p:nvPr/>
        </p:nvSpPr>
        <p:spPr>
          <a:xfrm>
            <a:off x="960120" y="1277324"/>
            <a:ext cx="3089273" cy="707886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V</a:t>
            </a:r>
            <a:r>
              <a:rPr lang="en-US" sz="2000" dirty="0" smtClean="0"/>
              <a:t>isualize change in the </a:t>
            </a:r>
            <a:r>
              <a:rPr lang="en-US" sz="2000" dirty="0" smtClean="0"/>
              <a:t>total number </a:t>
            </a:r>
            <a:r>
              <a:rPr lang="en-US" sz="2000" dirty="0" smtClean="0"/>
              <a:t>of words in a poem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77" y="2155732"/>
            <a:ext cx="5699760" cy="4666537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7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941204" y="1813561"/>
            <a:ext cx="6161334" cy="5044440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7909560" y="1193965"/>
            <a:ext cx="2133600" cy="461665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bg1">
                  <a:lumMod val="65000"/>
                </a:schemeClr>
              </a:gs>
            </a:gsLst>
            <a:lin ang="5400000" scaled="0"/>
          </a:gradFill>
          <a:ln w="254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smtClean="0"/>
              <a:t>View by gender</a:t>
            </a:r>
            <a:endParaRPr lang="en-US" sz="2400"/>
          </a:p>
        </p:txBody>
      </p:sp>
      <p:sp>
        <p:nvSpPr>
          <p:cNvPr id="6" name="TextBox 5"/>
          <p:cNvSpPr txBox="1"/>
          <p:nvPr/>
        </p:nvSpPr>
        <p:spPr>
          <a:xfrm>
            <a:off x="960120" y="2743200"/>
            <a:ext cx="1308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mtClean="0">
                <a:solidFill>
                  <a:srgbClr val="002060"/>
                </a:solidFill>
              </a:rPr>
              <a:t>Figure 1</a:t>
            </a:r>
            <a:endParaRPr lang="en-US" sz="2400" b="1">
              <a:solidFill>
                <a:srgbClr val="00206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36739" y="2512367"/>
            <a:ext cx="1308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mtClean="0">
                <a:solidFill>
                  <a:srgbClr val="002060"/>
                </a:solidFill>
              </a:rPr>
              <a:t>Figure 2</a:t>
            </a:r>
            <a:endParaRPr lang="en-US" sz="2400" b="1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4209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7957"/>
            <a:ext cx="10515600" cy="949325"/>
          </a:xfrm>
        </p:spPr>
        <p:txBody>
          <a:bodyPr/>
          <a:lstStyle/>
          <a:p>
            <a:pPr algn="ctr"/>
            <a:r>
              <a:rPr lang="en-US" b="1" dirty="0" smtClean="0">
                <a:latin typeface="+mn-lt"/>
              </a:rPr>
              <a:t>Data Analysis</a:t>
            </a:r>
            <a:endParaRPr lang="en-US" b="1" dirty="0"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42454" y="1503402"/>
            <a:ext cx="981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mtClean="0">
                <a:solidFill>
                  <a:srgbClr val="0070C0"/>
                </a:solidFill>
              </a:rPr>
              <a:t>Aim </a:t>
            </a:r>
            <a:r>
              <a:rPr lang="en-US" altLang="zh-CN" sz="2400" b="1">
                <a:solidFill>
                  <a:srgbClr val="0070C0"/>
                </a:solidFill>
              </a:rPr>
              <a:t>2</a:t>
            </a:r>
            <a:endParaRPr lang="en-US" altLang="zh-CN" sz="2400" b="1" dirty="0" smtClean="0">
              <a:solidFill>
                <a:srgbClr val="0070C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332530" y="2010787"/>
            <a:ext cx="2601593" cy="707886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pPr algn="ctr"/>
            <a:r>
              <a:rPr lang="en-US" sz="2000" dirty="0" smtClean="0"/>
              <a:t>Visualize </a:t>
            </a:r>
            <a:r>
              <a:rPr lang="en-US" sz="2000" dirty="0"/>
              <a:t>the </a:t>
            </a:r>
            <a:r>
              <a:rPr lang="en-US" altLang="zh-CN" sz="2000" dirty="0" smtClean="0"/>
              <a:t>amount</a:t>
            </a:r>
            <a:r>
              <a:rPr lang="en-US" sz="2000" dirty="0" smtClean="0"/>
              <a:t> </a:t>
            </a:r>
            <a:r>
              <a:rPr lang="en-US" sz="2000" dirty="0"/>
              <a:t>of </a:t>
            </a:r>
            <a:r>
              <a:rPr lang="en-US" sz="2000" dirty="0" smtClean="0"/>
              <a:t>submitted poems</a:t>
            </a:r>
          </a:p>
        </p:txBody>
      </p:sp>
      <p:pic>
        <p:nvPicPr>
          <p:cNvPr id="11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23560" y="1419861"/>
            <a:ext cx="6263462" cy="5128054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2" name="Oval 11"/>
          <p:cNvSpPr/>
          <p:nvPr/>
        </p:nvSpPr>
        <p:spPr>
          <a:xfrm>
            <a:off x="7284720" y="1892329"/>
            <a:ext cx="1264920" cy="835631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071360" y="3368040"/>
            <a:ext cx="518160" cy="1127760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8244840" y="2987040"/>
            <a:ext cx="518160" cy="1127760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91017" y="3308773"/>
            <a:ext cx="4365682" cy="2246769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2000" dirty="0" smtClean="0"/>
              <a:t>Grade </a:t>
            </a:r>
            <a:r>
              <a:rPr lang="en-US" sz="2000" dirty="0"/>
              <a:t>4 </a:t>
            </a:r>
            <a:r>
              <a:rPr lang="en-US" sz="2000" dirty="0" smtClean="0"/>
              <a:t>~ 6: more active poem writers.</a:t>
            </a:r>
          </a:p>
          <a:p>
            <a:endParaRPr lang="en-US" sz="2000" dirty="0"/>
          </a:p>
          <a:p>
            <a:r>
              <a:rPr lang="en-US" sz="2000" dirty="0" smtClean="0"/>
              <a:t>Grade 3: increased dramatically.</a:t>
            </a:r>
          </a:p>
          <a:p>
            <a:endParaRPr lang="en-US" sz="2000" dirty="0"/>
          </a:p>
          <a:p>
            <a:r>
              <a:rPr lang="en-US" sz="2000" dirty="0" smtClean="0"/>
              <a:t>Grade 8: dropped obviously. </a:t>
            </a:r>
          </a:p>
          <a:p>
            <a:endParaRPr lang="en-US" sz="2000" dirty="0"/>
          </a:p>
          <a:p>
            <a:r>
              <a:rPr lang="en-US" sz="2000" dirty="0" smtClean="0"/>
              <a:t>Gender: female submitted more poems.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8379458" y="805157"/>
            <a:ext cx="1308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mtClean="0">
                <a:solidFill>
                  <a:srgbClr val="002060"/>
                </a:solidFill>
              </a:rPr>
              <a:t>Figure 3</a:t>
            </a:r>
            <a:endParaRPr lang="en-US" sz="24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1551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97394"/>
            <a:ext cx="10515600" cy="972608"/>
          </a:xfrm>
        </p:spPr>
        <p:txBody>
          <a:bodyPr/>
          <a:lstStyle/>
          <a:p>
            <a:pPr algn="ctr"/>
            <a:r>
              <a:rPr lang="en-US" b="1" smtClean="0">
                <a:latin typeface="+mn-lt"/>
              </a:rPr>
              <a:t>Data Analysis</a:t>
            </a:r>
            <a:endParaRPr lang="en-US" b="1">
              <a:latin typeface="+mn-lt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204301" y="1557868"/>
            <a:ext cx="7830867" cy="5174192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1634458" y="1875937"/>
            <a:ext cx="981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solidFill>
                  <a:srgbClr val="0070C0"/>
                </a:solidFill>
              </a:rPr>
              <a:t>Aim </a:t>
            </a:r>
            <a:r>
              <a:rPr lang="en-US" altLang="zh-CN" sz="2400" b="1" dirty="0" smtClean="0">
                <a:solidFill>
                  <a:srgbClr val="0070C0"/>
                </a:solidFill>
              </a:rPr>
              <a:t>3</a:t>
            </a:r>
            <a:endParaRPr lang="en-US" altLang="zh-CN" sz="2400" b="1" dirty="0" smtClean="0">
              <a:solidFill>
                <a:srgbClr val="0070C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24534" y="2383322"/>
            <a:ext cx="2601593" cy="707886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pPr algn="ctr"/>
            <a:r>
              <a:rPr lang="en-US" sz="2000" dirty="0" smtClean="0"/>
              <a:t>Visualize </a:t>
            </a:r>
            <a:r>
              <a:rPr lang="en-US" sz="2000" dirty="0"/>
              <a:t>the </a:t>
            </a:r>
            <a:r>
              <a:rPr lang="en-US" sz="2000" dirty="0" smtClean="0"/>
              <a:t>trends of emotional change</a:t>
            </a:r>
            <a:endParaRPr lang="en-US" sz="20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8119734" y="952270"/>
            <a:ext cx="1308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2060"/>
                </a:solidFill>
              </a:rPr>
              <a:t>Figure 4</a:t>
            </a:r>
            <a:endParaRPr lang="en-US" sz="24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5479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6341"/>
          </a:xfrm>
        </p:spPr>
        <p:txBody>
          <a:bodyPr/>
          <a:lstStyle/>
          <a:p>
            <a:pPr algn="ctr"/>
            <a:r>
              <a:rPr lang="en-US" b="1">
                <a:latin typeface="+mn-lt"/>
              </a:rPr>
              <a:t>S</a:t>
            </a:r>
            <a:r>
              <a:rPr lang="en-US" b="1" smtClean="0">
                <a:latin typeface="+mn-lt"/>
              </a:rPr>
              <a:t>ummary</a:t>
            </a:r>
            <a:endParaRPr lang="en-US" b="1">
              <a:latin typeface="+mn-lt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464730" y="1283762"/>
            <a:ext cx="9118601" cy="934505"/>
          </a:xfrm>
          <a:noFill/>
          <a:ln w="25400"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sz="2400" dirty="0"/>
              <a:t>C</a:t>
            </a:r>
            <a:r>
              <a:rPr lang="en-US" sz="2400" dirty="0" smtClean="0"/>
              <a:t>hildren </a:t>
            </a:r>
            <a:r>
              <a:rPr lang="en-US" sz="2400" dirty="0"/>
              <a:t>from grade 3 </a:t>
            </a:r>
            <a:r>
              <a:rPr lang="en-US" sz="2400" dirty="0" smtClean="0"/>
              <a:t>start </a:t>
            </a:r>
            <a:r>
              <a:rPr lang="en-US" sz="2400" dirty="0"/>
              <a:t>to develop more interest in writing </a:t>
            </a:r>
            <a:r>
              <a:rPr lang="en-US" sz="2400" dirty="0" smtClean="0"/>
              <a:t>poems.</a:t>
            </a:r>
          </a:p>
          <a:p>
            <a:r>
              <a:rPr lang="en-US" sz="2400" dirty="0" smtClean="0"/>
              <a:t>Female </a:t>
            </a:r>
            <a:r>
              <a:rPr lang="en-US" sz="2400" dirty="0"/>
              <a:t>show more interest at </a:t>
            </a:r>
            <a:r>
              <a:rPr lang="en-US" sz="2400" dirty="0" smtClean="0"/>
              <a:t>writing poems </a:t>
            </a:r>
            <a:r>
              <a:rPr lang="en-US" sz="2400" dirty="0"/>
              <a:t>than males do. </a:t>
            </a:r>
            <a:endParaRPr lang="en-US" sz="2400" dirty="0" smtClean="0"/>
          </a:p>
        </p:txBody>
      </p:sp>
      <p:sp>
        <p:nvSpPr>
          <p:cNvPr id="3" name="Rectangle 2"/>
          <p:cNvSpPr/>
          <p:nvPr/>
        </p:nvSpPr>
        <p:spPr>
          <a:xfrm>
            <a:off x="1617135" y="2807758"/>
            <a:ext cx="8720667" cy="954107"/>
          </a:xfrm>
          <a:prstGeom prst="rect">
            <a:avLst/>
          </a:prstGeom>
          <a:gradFill>
            <a:gsLst>
              <a:gs pos="99000">
                <a:schemeClr val="accent1">
                  <a:lumMod val="0"/>
                  <a:lumOff val="100000"/>
                </a:schemeClr>
              </a:gs>
              <a:gs pos="3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M</a:t>
            </a:r>
            <a:r>
              <a:rPr lang="en-US" sz="2800" dirty="0" smtClean="0"/>
              <a:t>ore </a:t>
            </a:r>
            <a:r>
              <a:rPr lang="en-US" sz="2800" dirty="0"/>
              <a:t>emphasis on language education starting at grade </a:t>
            </a:r>
            <a:r>
              <a:rPr lang="en-US" sz="2800" dirty="0" smtClean="0"/>
              <a:t>3.</a:t>
            </a:r>
          </a:p>
          <a:p>
            <a:pPr algn="ctr"/>
            <a:r>
              <a:rPr lang="en-US" sz="2800" dirty="0" smtClean="0"/>
              <a:t>Develop </a:t>
            </a:r>
            <a:r>
              <a:rPr lang="en-US" sz="2800" dirty="0"/>
              <a:t>language skills more efficiently.</a:t>
            </a:r>
          </a:p>
        </p:txBody>
      </p:sp>
      <p:sp>
        <p:nvSpPr>
          <p:cNvPr id="6" name="Down Arrow 5"/>
          <p:cNvSpPr/>
          <p:nvPr/>
        </p:nvSpPr>
        <p:spPr>
          <a:xfrm>
            <a:off x="5537199" y="2363896"/>
            <a:ext cx="744859" cy="330100"/>
          </a:xfrm>
          <a:prstGeom prst="downArrow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tx1">
                  <a:lumMod val="50000"/>
                  <a:lumOff val="50000"/>
                </a:schemeClr>
              </a:gs>
            </a:gsLst>
            <a:lin ang="16200000" scaled="0"/>
          </a:gra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16470" y="6216638"/>
            <a:ext cx="11133667" cy="523220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r>
              <a:rPr lang="en-US" sz="2800" dirty="0" smtClean="0"/>
              <a:t>Improved ability </a:t>
            </a:r>
            <a:r>
              <a:rPr lang="en-US" sz="2800" dirty="0"/>
              <a:t>of manipulating language </a:t>
            </a:r>
            <a:r>
              <a:rPr lang="en-US" sz="2800" dirty="0" smtClean="0"/>
              <a:t>(vocabulary) as children grow up. </a:t>
            </a:r>
            <a:endParaRPr lang="en-US" sz="28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1769531" y="4230152"/>
            <a:ext cx="8432836" cy="1423185"/>
            <a:chOff x="821268" y="3908425"/>
            <a:chExt cx="8432836" cy="1423185"/>
          </a:xfrm>
        </p:grpSpPr>
        <p:sp>
          <p:nvSpPr>
            <p:cNvPr id="4" name="Content Placeholder 4"/>
            <p:cNvSpPr txBox="1">
              <a:spLocks/>
            </p:cNvSpPr>
            <p:nvPr/>
          </p:nvSpPr>
          <p:spPr>
            <a:xfrm>
              <a:off x="838199" y="3908425"/>
              <a:ext cx="3632201" cy="56197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dirty="0" smtClean="0"/>
                <a:t>When children grow up</a:t>
              </a:r>
              <a:r>
                <a:rPr lang="en-US" sz="2400" smtClean="0"/>
                <a:t>: </a:t>
              </a:r>
              <a:endParaRPr lang="en-US" sz="24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598815" y="4350289"/>
              <a:ext cx="569566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smtClean="0"/>
                <a:t>Ability </a:t>
              </a:r>
              <a:r>
                <a:rPr lang="en-US" sz="2400" dirty="0"/>
                <a:t>of writing longer </a:t>
              </a:r>
              <a:r>
                <a:rPr lang="en-US" sz="2400" dirty="0" smtClean="0"/>
                <a:t>poems </a:t>
              </a:r>
              <a:r>
                <a:rPr lang="en-US" sz="2400" dirty="0"/>
                <a:t>is improved. 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2615748" y="4853011"/>
              <a:ext cx="663835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Words usage to express emotion is changed as well.</a:t>
              </a:r>
              <a:endParaRPr lang="en-US" sz="2400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821268" y="3908426"/>
              <a:ext cx="8432836" cy="1423184"/>
            </a:xfrm>
            <a:prstGeom prst="rect">
              <a:avLst/>
            </a:prstGeom>
            <a:noFill/>
            <a:ln w="254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Down Arrow 12"/>
          <p:cNvSpPr/>
          <p:nvPr/>
        </p:nvSpPr>
        <p:spPr>
          <a:xfrm>
            <a:off x="5554134" y="5784426"/>
            <a:ext cx="744859" cy="330100"/>
          </a:xfrm>
          <a:prstGeom prst="downArrow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tx1">
                  <a:lumMod val="50000"/>
                  <a:lumOff val="50000"/>
                </a:schemeClr>
              </a:gs>
            </a:gsLst>
            <a:lin ang="16200000" scaled="0"/>
          </a:gra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851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450019" y="2410527"/>
            <a:ext cx="93591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 smtClean="0">
                <a:latin typeface="JasmineUPC" panose="02020603050405020304" pitchFamily="18" charset="-34"/>
                <a:cs typeface="JasmineUPC" panose="02020603050405020304" pitchFamily="18" charset="-34"/>
              </a:rPr>
              <a:t>Thanks for your attentions!</a:t>
            </a:r>
            <a:endParaRPr lang="en-US" sz="6600" dirty="0"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38973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1355</TotalTime>
  <Words>318</Words>
  <Application>Microsoft Macintosh PowerPoint</Application>
  <PresentationFormat>Widescreen</PresentationFormat>
  <Paragraphs>87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Calibri Light</vt:lpstr>
      <vt:lpstr>DengXian</vt:lpstr>
      <vt:lpstr>JasmineUPC</vt:lpstr>
      <vt:lpstr>Arial</vt:lpstr>
      <vt:lpstr>Office Theme</vt:lpstr>
      <vt:lpstr>Poems and Early Child  Language Development</vt:lpstr>
      <vt:lpstr>Introduction</vt:lpstr>
      <vt:lpstr>Dataset</vt:lpstr>
      <vt:lpstr>Data Analysis</vt:lpstr>
      <vt:lpstr>Data Analysis</vt:lpstr>
      <vt:lpstr>Data Analysis</vt:lpstr>
      <vt:lpstr>Summary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114</cp:revision>
  <dcterms:created xsi:type="dcterms:W3CDTF">2020-05-11T22:50:26Z</dcterms:created>
  <dcterms:modified xsi:type="dcterms:W3CDTF">2020-05-13T00:37:07Z</dcterms:modified>
</cp:coreProperties>
</file>

<file path=docProps/thumbnail.jpeg>
</file>